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4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30" y="11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88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0621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45777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872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6633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8644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908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989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550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653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12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.xml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m.blog.naver.com/dsz08082/221422878011" TargetMode="External" /><Relationship Id="rId3" Type="http://schemas.openxmlformats.org/officeDocument/2006/relationships/hyperlink" Target="https://www.wikipedia.org/" TargetMode="External" /><Relationship Id="rId4" Type="http://schemas.openxmlformats.org/officeDocument/2006/relationships/hyperlink" Target="https://nadocoding.tistory.com/9?msclkid=fc1bad4dcf5411ecaecf7c5e803aae96" TargetMode="External" /><Relationship Id="rId5" Type="http://schemas.openxmlformats.org/officeDocument/2006/relationships/hyperlink" Target="https://github.com/richardkiss/pycoin" TargetMode="External" /><Relationship Id="rId6" Type="http://schemas.openxmlformats.org/officeDocument/2006/relationships/hyperlink" Target="https://stackoverflow.com/questions/44337390/flask-python-from-flask-import-request" TargetMode="External" /><Relationship Id="rId7" Type="http://schemas.openxmlformats.org/officeDocument/2006/relationships/hyperlink" Target="https://brunch.co.kr/@bumgeunsong/50" TargetMode="External" /><Relationship Id="rId8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1.jpeg"  /><Relationship Id="rId4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비디오 3">
            <a:extLst>
              <a:ext uri="{FF2B5EF4-FFF2-40B4-BE49-F238E27FC236}">
                <a16:creationId xmlns:a16="http://schemas.microsoft.com/office/drawing/2014/main" id="{C094726F-23B9-C2E8-AD22-E4309D5B4B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51CC677-0D08-2320-A5DE-22461337D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0" y="609600"/>
            <a:ext cx="4075612" cy="2114698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20184219 </a:t>
            </a:r>
            <a:br>
              <a:rPr lang="en-US" altLang="ko-KR" sz="5400" dirty="0">
                <a:solidFill>
                  <a:schemeClr val="bg1"/>
                </a:solidFill>
              </a:rPr>
            </a:br>
            <a:r>
              <a:rPr lang="ko-KR" altLang="en-US" sz="5400" dirty="0" err="1">
                <a:solidFill>
                  <a:schemeClr val="bg1"/>
                </a:solidFill>
              </a:rPr>
              <a:t>서인혁</a:t>
            </a:r>
            <a:r>
              <a:rPr lang="ko-KR" altLang="en-US" sz="5400" dirty="0">
                <a:solidFill>
                  <a:schemeClr val="bg1"/>
                </a:solidFill>
              </a:rPr>
              <a:t> 발표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473A39-7317-03DF-22E6-8056675D0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3074" y="5068389"/>
            <a:ext cx="10521355" cy="713286"/>
          </a:xfrm>
        </p:spPr>
        <p:txBody>
          <a:bodyPr>
            <a:normAutofit fontScale="92500"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주제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</a:rPr>
              <a:t>비트코인</a:t>
            </a:r>
            <a:r>
              <a:rPr lang="ko-KR" altLang="en-US" sz="2400" dirty="0">
                <a:solidFill>
                  <a:schemeClr val="bg1"/>
                </a:solidFill>
              </a:rPr>
              <a:t> 채굴과 암호화 지갑 구성 및 </a:t>
            </a:r>
            <a:r>
              <a:rPr lang="en-US" altLang="ko-KR" sz="2400" dirty="0">
                <a:solidFill>
                  <a:schemeClr val="bg1"/>
                </a:solidFill>
              </a:rPr>
              <a:t>Python GUI </a:t>
            </a:r>
            <a:r>
              <a:rPr lang="ko-KR" altLang="en-US" sz="2400" dirty="0">
                <a:solidFill>
                  <a:schemeClr val="bg1"/>
                </a:solidFill>
              </a:rPr>
              <a:t>를 통한 진행 과정 정리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57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956FD1-983A-7710-2A54-B360A68F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76053"/>
            <a:ext cx="9405891" cy="1002990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마지막으로 이를 파이썬</a:t>
            </a:r>
            <a:r>
              <a:rPr lang="en-US" altLang="ko-KR" sz="2800" dirty="0"/>
              <a:t>GUI</a:t>
            </a:r>
            <a:r>
              <a:rPr lang="ko-KR" altLang="en-US" sz="2800" dirty="0"/>
              <a:t>를 통해 구현하게 되면 다음과 같다</a:t>
            </a:r>
            <a:r>
              <a:rPr lang="en-US" altLang="ko-KR" sz="2800" dirty="0"/>
              <a:t>.(python</a:t>
            </a:r>
            <a:r>
              <a:rPr lang="ko-KR" altLang="en-US" sz="2800" dirty="0"/>
              <a:t> </a:t>
            </a:r>
            <a:r>
              <a:rPr lang="en-US" altLang="ko-KR" sz="2800" dirty="0"/>
              <a:t>idle)</a:t>
            </a:r>
            <a:endParaRPr lang="ko-KR" altLang="en-US" sz="28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1CB2C46-00AC-BDD2-0B9E-3FD671C35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3" y="2238084"/>
            <a:ext cx="5216723" cy="2934407"/>
          </a:xfrm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1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956FD1-983A-7710-2A54-B360A68F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76052"/>
            <a:ext cx="9405891" cy="2552135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마지막으로 이를 파이썬</a:t>
            </a:r>
            <a:r>
              <a:rPr lang="en-US" altLang="ko-KR" sz="2800" dirty="0"/>
              <a:t>GUI</a:t>
            </a:r>
            <a:r>
              <a:rPr lang="ko-KR" altLang="en-US" sz="2800" dirty="0"/>
              <a:t>를 통해 구현하게 되면 다음과 같다</a:t>
            </a:r>
            <a:r>
              <a:rPr lang="en-US" altLang="ko-KR" sz="2800" dirty="0"/>
              <a:t>.(python </a:t>
            </a:r>
            <a:r>
              <a:rPr lang="en-US" altLang="ko-KR" sz="2800" dirty="0" err="1"/>
              <a:t>gui</a:t>
            </a:r>
            <a:r>
              <a:rPr lang="en-US" altLang="ko-KR" sz="2800" dirty="0"/>
              <a:t>) </a:t>
            </a:r>
            <a:br>
              <a:rPr lang="en-US" altLang="ko-KR" sz="2800" dirty="0"/>
            </a:br>
            <a:r>
              <a:rPr lang="ko-KR" altLang="en-US" sz="2800" dirty="0"/>
              <a:t>다음장에</a:t>
            </a:r>
            <a:r>
              <a:rPr lang="en-US" altLang="ko-KR" sz="2800" dirty="0"/>
              <a:t>….</a:t>
            </a:r>
            <a:endParaRPr lang="ko-KR" altLang="en-US" sz="2800" dirty="0"/>
          </a:p>
        </p:txBody>
      </p:sp>
      <p:pic>
        <p:nvPicPr>
          <p:cNvPr id="19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5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26A3B-DA94-F6E2-285D-72F9416D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78DEAA-B09B-467A-466F-E9043E66DD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64227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01657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940106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3814801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516031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960941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 </a:t>
                      </a:r>
                      <a:r>
                        <a:rPr lang="en-US" altLang="ko-KR" dirty="0"/>
                        <a:t>GUI</a:t>
                      </a:r>
                      <a:r>
                        <a:rPr lang="ko-KR" altLang="en-US" dirty="0"/>
                        <a:t>는 버튼을 통해 실행과정을 살펴 볼 수 있는 형태로 제작되었다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그럼 다음은 이 </a:t>
                      </a:r>
                      <a:r>
                        <a:rPr lang="en-US" altLang="ko-KR" dirty="0"/>
                        <a:t>GUI</a:t>
                      </a:r>
                      <a:r>
                        <a:rPr lang="ko-KR" altLang="en-US" dirty="0"/>
                        <a:t>에 대해 알아보자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1179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714F0EC-A9DC-D2E9-E192-E50E4248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" y="74644"/>
            <a:ext cx="3798596" cy="2136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DB7F0B-3F0B-DD44-D5FD-EDEE5D20E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97" y="52775"/>
            <a:ext cx="3876349" cy="21804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D44F19-1262-2172-8C74-56B8D7C77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352" y="74644"/>
            <a:ext cx="3876350" cy="218044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364DBEF-E84D-6FEE-C508-411A124BB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" y="2360645"/>
            <a:ext cx="3798596" cy="21367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49915A-9EAB-0345-80C2-2198AC359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97" y="2360645"/>
            <a:ext cx="3798596" cy="21367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A53A90-F8ED-3806-53C0-04C02284BC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108" y="2360645"/>
            <a:ext cx="3798596" cy="21367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7B6AB9-FF93-77FF-3D1A-0D423F74C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" y="4721290"/>
            <a:ext cx="3798596" cy="21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3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956FD1-983A-7710-2A54-B360A68F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76053"/>
            <a:ext cx="9405891" cy="1002990"/>
          </a:xfrm>
        </p:spPr>
        <p:txBody>
          <a:bodyPr anchor="ctr">
            <a:normAutofit/>
          </a:bodyPr>
          <a:lstStyle/>
          <a:p>
            <a:r>
              <a:rPr lang="en-US" altLang="ko-KR" sz="2800" dirty="0"/>
              <a:t>Python </a:t>
            </a:r>
            <a:r>
              <a:rPr lang="en-US" altLang="ko-KR" sz="2800" dirty="0" err="1"/>
              <a:t>gui</a:t>
            </a:r>
            <a:r>
              <a:rPr lang="ko-KR" altLang="en-US" sz="2800" dirty="0"/>
              <a:t>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A6D52-74D3-4EF3-C95E-146AFEEE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724837"/>
            <a:ext cx="9405891" cy="2151964"/>
          </a:xfrm>
        </p:spPr>
        <p:txBody>
          <a:bodyPr>
            <a:normAutofit/>
          </a:bodyPr>
          <a:lstStyle/>
          <a:p>
            <a:r>
              <a:rPr lang="ko-KR" altLang="en-US" dirty="0"/>
              <a:t>파이썬 </a:t>
            </a:r>
            <a:r>
              <a:rPr lang="en-US" altLang="ko-KR" dirty="0"/>
              <a:t>GUI</a:t>
            </a:r>
            <a:r>
              <a:rPr lang="ko-KR" altLang="en-US" dirty="0"/>
              <a:t>는 </a:t>
            </a:r>
            <a:r>
              <a:rPr lang="ko-KR" altLang="en-US" dirty="0" err="1"/>
              <a:t>파이썬에서</a:t>
            </a:r>
            <a:r>
              <a:rPr lang="ko-KR" altLang="en-US" dirty="0"/>
              <a:t> 데스크탑 프로그램 혹은 </a:t>
            </a:r>
            <a:r>
              <a:rPr lang="en-US" altLang="ko-KR" dirty="0"/>
              <a:t>GUI </a:t>
            </a:r>
            <a:r>
              <a:rPr lang="ko-KR" altLang="en-US" dirty="0"/>
              <a:t>프로그램을 만들기 위해서는 여러 </a:t>
            </a:r>
            <a:r>
              <a:rPr lang="en-US" altLang="ko-KR" dirty="0"/>
              <a:t>GUI Framework </a:t>
            </a:r>
            <a:r>
              <a:rPr lang="ko-KR" altLang="en-US" dirty="0"/>
              <a:t>들을 사용할 수 있다</a:t>
            </a:r>
            <a:r>
              <a:rPr lang="en-US" altLang="ko-KR" dirty="0"/>
              <a:t>. GUI Framework/Toolkit</a:t>
            </a:r>
            <a:r>
              <a:rPr lang="ko-KR" altLang="en-US" dirty="0"/>
              <a:t>에는 </a:t>
            </a:r>
            <a:r>
              <a:rPr lang="ko-KR" altLang="en-US" dirty="0" err="1"/>
              <a:t>파이썬에서</a:t>
            </a:r>
            <a:r>
              <a:rPr lang="ko-KR" altLang="en-US" dirty="0"/>
              <a:t> 기본적으로 제공되는 표준 </a:t>
            </a:r>
            <a:r>
              <a:rPr lang="en-US" altLang="ko-KR" dirty="0"/>
              <a:t>GUI </a:t>
            </a:r>
            <a:r>
              <a:rPr lang="ko-KR" altLang="en-US" dirty="0"/>
              <a:t>라이브러리인 </a:t>
            </a:r>
            <a:r>
              <a:rPr lang="en-US" altLang="ko-KR" dirty="0" err="1"/>
              <a:t>Tkinter</a:t>
            </a:r>
            <a:r>
              <a:rPr lang="ko-KR" altLang="en-US" dirty="0"/>
              <a:t>로부터</a:t>
            </a:r>
            <a:r>
              <a:rPr lang="en-US" altLang="ko-KR" dirty="0"/>
              <a:t>, Qt </a:t>
            </a:r>
            <a:r>
              <a:rPr lang="ko-KR" altLang="en-US" dirty="0"/>
              <a:t>프레임워크를 </a:t>
            </a:r>
            <a:r>
              <a:rPr lang="ko-KR" altLang="en-US" dirty="0" err="1"/>
              <a:t>파이썬에서</a:t>
            </a:r>
            <a:r>
              <a:rPr lang="ko-KR" altLang="en-US" dirty="0"/>
              <a:t> 사용하도록 한 </a:t>
            </a:r>
            <a:r>
              <a:rPr lang="en-US" altLang="ko-KR" dirty="0" err="1"/>
              <a:t>PyQt</a:t>
            </a:r>
            <a:r>
              <a:rPr lang="ko-KR" altLang="en-US" dirty="0"/>
              <a:t>와 </a:t>
            </a:r>
            <a:r>
              <a:rPr lang="en-US" altLang="ko-KR" dirty="0" err="1"/>
              <a:t>PySide</a:t>
            </a:r>
            <a:r>
              <a:rPr lang="en-US" altLang="ko-KR" dirty="0"/>
              <a:t>, GTK </a:t>
            </a:r>
            <a:r>
              <a:rPr lang="ko-KR" altLang="en-US" dirty="0" err="1"/>
              <a:t>툴킷을</a:t>
            </a:r>
            <a:r>
              <a:rPr lang="ko-KR" altLang="en-US" dirty="0"/>
              <a:t> </a:t>
            </a:r>
            <a:r>
              <a:rPr lang="ko-KR" altLang="en-US" dirty="0" err="1"/>
              <a:t>파이썬에서</a:t>
            </a:r>
            <a:r>
              <a:rPr lang="ko-KR" altLang="en-US" dirty="0"/>
              <a:t> 사용하게 한 </a:t>
            </a:r>
            <a:r>
              <a:rPr lang="en-US" altLang="ko-KR" dirty="0" err="1"/>
              <a:t>PyGTK</a:t>
            </a:r>
            <a:r>
              <a:rPr lang="en-US" altLang="ko-KR" dirty="0"/>
              <a:t> </a:t>
            </a:r>
            <a:r>
              <a:rPr lang="ko-KR" altLang="en-US" dirty="0"/>
              <a:t>등등 다양한 툴들이 있다</a:t>
            </a:r>
            <a:r>
              <a:rPr lang="en-US" altLang="ko-KR" dirty="0"/>
              <a:t>..</a:t>
            </a:r>
          </a:p>
        </p:txBody>
      </p:sp>
      <p:pic>
        <p:nvPicPr>
          <p:cNvPr id="19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10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A6D52-74D3-4EF3-C95E-146AFEEE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19201"/>
            <a:ext cx="9405891" cy="3870994"/>
          </a:xfrm>
        </p:spPr>
        <p:txBody>
          <a:bodyPr>
            <a:normAutofit/>
          </a:bodyPr>
          <a:lstStyle/>
          <a:p>
            <a:r>
              <a:rPr lang="ko-KR" altLang="en-US" dirty="0"/>
              <a:t>참고문헌 및 참고 코드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[Python] </a:t>
            </a:r>
            <a:r>
              <a:rPr lang="en-US" altLang="ko-KR" dirty="0" err="1">
                <a:hlinkClick r:id="rId2"/>
              </a:rPr>
              <a:t>tkinter</a:t>
            </a:r>
            <a:r>
              <a:rPr lang="ko-KR" altLang="en-US" dirty="0">
                <a:hlinkClick r:id="rId2"/>
              </a:rPr>
              <a:t>로 </a:t>
            </a:r>
            <a:r>
              <a:rPr lang="en-US" altLang="ko-KR" dirty="0" err="1">
                <a:hlinkClick r:id="rId2"/>
              </a:rPr>
              <a:t>gui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>
                <a:hlinkClick r:id="rId2"/>
              </a:rPr>
              <a:t>코딩 </a:t>
            </a:r>
            <a:r>
              <a:rPr lang="en-US" altLang="ko-KR" dirty="0">
                <a:hlinkClick r:id="rId2"/>
              </a:rPr>
              <a:t>- #6. </a:t>
            </a:r>
            <a:r>
              <a:rPr lang="ko-KR" altLang="en-US" dirty="0">
                <a:hlinkClick r:id="rId2"/>
              </a:rPr>
              <a:t>이미지 불러오기 </a:t>
            </a:r>
            <a:r>
              <a:rPr lang="en-US" altLang="ko-KR" dirty="0">
                <a:hlinkClick r:id="rId2"/>
              </a:rPr>
              <a:t>: </a:t>
            </a:r>
            <a:r>
              <a:rPr lang="ko-KR" altLang="en-US" dirty="0">
                <a:hlinkClick r:id="rId2"/>
              </a:rPr>
              <a:t>네이버 블로그 </a:t>
            </a:r>
            <a:r>
              <a:rPr lang="en-US" altLang="ko-KR" dirty="0">
                <a:hlinkClick r:id="rId2"/>
              </a:rPr>
              <a:t>(naver.com)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Wikipedia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[</a:t>
            </a:r>
            <a:r>
              <a:rPr lang="ko-KR" altLang="en-US" dirty="0" err="1">
                <a:hlinkClick r:id="rId4"/>
              </a:rPr>
              <a:t>나도코딩</a:t>
            </a:r>
            <a:r>
              <a:rPr lang="en-US" altLang="ko-KR" dirty="0">
                <a:hlinkClick r:id="rId4"/>
              </a:rPr>
              <a:t>] </a:t>
            </a:r>
            <a:r>
              <a:rPr lang="ko-KR" altLang="en-US" dirty="0">
                <a:hlinkClick r:id="rId4"/>
              </a:rPr>
              <a:t>파이썬 </a:t>
            </a:r>
            <a:r>
              <a:rPr lang="ko-KR" altLang="en-US" dirty="0" err="1">
                <a:hlinkClick r:id="rId4"/>
              </a:rPr>
              <a:t>활용편</a:t>
            </a:r>
            <a:r>
              <a:rPr lang="en-US" altLang="ko-KR" dirty="0">
                <a:hlinkClick r:id="rId4"/>
              </a:rPr>
              <a:t>2 GUI </a:t>
            </a:r>
            <a:r>
              <a:rPr lang="ko-KR" altLang="en-US" dirty="0">
                <a:hlinkClick r:id="rId4"/>
              </a:rPr>
              <a:t>프로그래밍 </a:t>
            </a:r>
            <a:r>
              <a:rPr lang="en-US" altLang="ko-KR" dirty="0">
                <a:hlinkClick r:id="rId4"/>
              </a:rPr>
              <a:t>- </a:t>
            </a:r>
            <a:r>
              <a:rPr lang="ko-KR" altLang="en-US" dirty="0">
                <a:hlinkClick r:id="rId4"/>
              </a:rPr>
              <a:t>소개 </a:t>
            </a:r>
            <a:r>
              <a:rPr lang="en-US" altLang="ko-KR" dirty="0">
                <a:hlinkClick r:id="rId4"/>
              </a:rPr>
              <a:t>(tistory.com)</a:t>
            </a:r>
            <a:endParaRPr lang="en-US" altLang="ko-KR" dirty="0"/>
          </a:p>
          <a:p>
            <a:r>
              <a:rPr lang="en-US" altLang="ko-KR" dirty="0" err="1">
                <a:hlinkClick r:id="rId5"/>
              </a:rPr>
              <a:t>richardkiss</a:t>
            </a:r>
            <a:r>
              <a:rPr lang="en-US" altLang="ko-KR" dirty="0">
                <a:hlinkClick r:id="rId5"/>
              </a:rPr>
              <a:t>/</a:t>
            </a:r>
            <a:r>
              <a:rPr lang="en-US" altLang="ko-KR" dirty="0" err="1">
                <a:hlinkClick r:id="rId5"/>
              </a:rPr>
              <a:t>pycoin</a:t>
            </a:r>
            <a:r>
              <a:rPr lang="en-US" altLang="ko-KR" dirty="0">
                <a:hlinkClick r:id="rId5"/>
              </a:rPr>
              <a:t>: Python-based Bitcoin and alt-coin utility library. (github.com)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Flask/Python: from flask import request - Stack Overflow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5</a:t>
            </a:r>
            <a:r>
              <a:rPr lang="ko-KR" altLang="en-US" dirty="0">
                <a:hlinkClick r:id="rId7"/>
              </a:rPr>
              <a:t>분 만에 이해하는 블록체인의 원리 </a:t>
            </a:r>
            <a:r>
              <a:rPr lang="en-US" altLang="ko-KR">
                <a:hlinkClick r:id="rId7"/>
              </a:rPr>
              <a:t>(1) (brunch.co.kr)</a:t>
            </a:r>
            <a:endParaRPr lang="en-US" altLang="ko-KR"/>
          </a:p>
          <a:p>
            <a:endParaRPr lang="en-US" altLang="ko-KR" dirty="0"/>
          </a:p>
        </p:txBody>
      </p:sp>
      <p:pic>
        <p:nvPicPr>
          <p:cNvPr id="19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956FD1-983A-7710-2A54-B360A68F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76053"/>
            <a:ext cx="9405891" cy="1002990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블록체인 구성 전 알고 이해해야 할 라이브러리</a:t>
            </a:r>
            <a:r>
              <a:rPr lang="en-US" altLang="ko-KR" sz="2800" dirty="0"/>
              <a:t>(</a:t>
            </a:r>
            <a:r>
              <a:rPr lang="ko-KR" altLang="en-US" sz="2800" dirty="0"/>
              <a:t>모듈</a:t>
            </a:r>
            <a:r>
              <a:rPr lang="en-US" altLang="ko-KR" sz="2800" dirty="0"/>
              <a:t>) </a:t>
            </a:r>
            <a:r>
              <a:rPr lang="ko-KR" altLang="en-US" sz="2800" dirty="0"/>
              <a:t>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A6D52-74D3-4EF3-C95E-146AFEEE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724837"/>
            <a:ext cx="9405891" cy="215196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1.Python </a:t>
            </a:r>
            <a:r>
              <a:rPr lang="ko-KR" altLang="en-US" dirty="0"/>
              <a:t>내장 함수</a:t>
            </a:r>
            <a:endParaRPr lang="en-US" altLang="ko-KR" dirty="0"/>
          </a:p>
          <a:p>
            <a:r>
              <a:rPr lang="en-US" altLang="ko-KR" dirty="0"/>
              <a:t>print(), input()</a:t>
            </a:r>
            <a:r>
              <a:rPr lang="ko-KR" altLang="en-US" dirty="0"/>
              <a:t>과 같은 기본 입출력 기능부터 </a:t>
            </a:r>
            <a:r>
              <a:rPr lang="en-US" altLang="ko-KR" dirty="0"/>
              <a:t>sorted()</a:t>
            </a:r>
            <a:r>
              <a:rPr lang="ko-KR" altLang="en-US" dirty="0"/>
              <a:t>와 같은 정렬 기능을 포함하는 내장 라이브러리이다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2.Time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r>
              <a:rPr lang="ko-KR" altLang="en-US" dirty="0"/>
              <a:t>시간을 나타내는 </a:t>
            </a:r>
            <a:r>
              <a:rPr lang="en-US" altLang="ko-KR" dirty="0"/>
              <a:t>Time</a:t>
            </a:r>
            <a:r>
              <a:rPr lang="ko-KR" altLang="en-US" dirty="0"/>
              <a:t>라이브러리이다</a:t>
            </a:r>
            <a:r>
              <a:rPr lang="en-US" altLang="ko-KR" dirty="0"/>
              <a:t>.</a:t>
            </a:r>
          </a:p>
        </p:txBody>
      </p:sp>
      <p:pic>
        <p:nvPicPr>
          <p:cNvPr id="19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9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A6D52-74D3-4EF3-C95E-146AFEEE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19201"/>
            <a:ext cx="9405891" cy="387099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3.hashlib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r>
              <a:rPr lang="ko-KR" altLang="en-US" b="1" dirty="0"/>
              <a:t>개인정보에 해당하는 데이터를 암호화하여 전달을 </a:t>
            </a:r>
            <a:r>
              <a:rPr lang="ko-KR" altLang="en-US" b="1" dirty="0" err="1"/>
              <a:t>해야하는</a:t>
            </a:r>
            <a:r>
              <a:rPr lang="ko-KR" altLang="en-US" b="1" dirty="0"/>
              <a:t> 경우가 생기는 경우 데</a:t>
            </a:r>
          </a:p>
          <a:p>
            <a:r>
              <a:rPr lang="ko-KR" altLang="en-US" b="1" dirty="0" err="1"/>
              <a:t>이터를</a:t>
            </a:r>
            <a:r>
              <a:rPr lang="ko-KR" altLang="en-US" b="1" dirty="0"/>
              <a:t> 받는 대상 또한 어떤 암호화 방식을 사용했는지 </a:t>
            </a:r>
            <a:r>
              <a:rPr lang="ko-KR" altLang="en-US" b="1" dirty="0" err="1"/>
              <a:t>알기만하면</a:t>
            </a:r>
            <a:r>
              <a:rPr lang="ko-KR" altLang="en-US" b="1" dirty="0"/>
              <a:t> 데이터가 </a:t>
            </a:r>
            <a:r>
              <a:rPr lang="ko-KR" altLang="en-US" b="1" dirty="0" err="1"/>
              <a:t>혼동되</a:t>
            </a:r>
            <a:endParaRPr lang="ko-KR" altLang="en-US" b="1" dirty="0"/>
          </a:p>
          <a:p>
            <a:r>
              <a:rPr lang="ko-KR" altLang="en-US" b="1" dirty="0"/>
              <a:t>는 일은 없었기 때문에 복호화를 생각하며 프로그램을 짤 필요는 없었다</a:t>
            </a:r>
            <a:r>
              <a:rPr lang="en-US" altLang="ko-KR" b="1" dirty="0"/>
              <a:t>. </a:t>
            </a:r>
            <a:r>
              <a:rPr lang="ko-KR" altLang="en-US" b="1" dirty="0"/>
              <a:t>때문에 간</a:t>
            </a:r>
          </a:p>
          <a:p>
            <a:r>
              <a:rPr lang="ko-KR" altLang="en-US" b="1" dirty="0"/>
              <a:t>단하게 파이썬 라이브러리를 사용하여 데이터를 암호화가 가능하다</a:t>
            </a:r>
            <a:r>
              <a:rPr lang="en-US" altLang="ko-KR" b="1" dirty="0"/>
              <a:t>.</a:t>
            </a:r>
          </a:p>
          <a:p>
            <a:r>
              <a:rPr lang="en-US" altLang="ko-KR" dirty="0"/>
              <a:t>4.json</a:t>
            </a:r>
            <a:r>
              <a:rPr lang="ko-KR" altLang="en-US" dirty="0"/>
              <a:t> 라이브러리</a:t>
            </a:r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의 표준 라이브러리인 </a:t>
            </a:r>
            <a:r>
              <a:rPr lang="en-US" altLang="ko-KR" dirty="0" err="1"/>
              <a:t>json</a:t>
            </a:r>
            <a:r>
              <a:rPr lang="ko-KR" altLang="en-US" dirty="0"/>
              <a:t>모듈을 사용하면 </a:t>
            </a:r>
            <a:r>
              <a:rPr lang="en-US" altLang="ko-KR" dirty="0"/>
              <a:t>JSON</a:t>
            </a:r>
            <a:r>
              <a:rPr lang="ko-KR" altLang="en-US" dirty="0"/>
              <a:t>형식의 파일이나 문자열을 </a:t>
            </a:r>
          </a:p>
          <a:p>
            <a:r>
              <a:rPr lang="ko-KR" altLang="en-US" dirty="0"/>
              <a:t>파스해서 사전형 </a:t>
            </a:r>
            <a:r>
              <a:rPr lang="en-US" altLang="ko-KR" dirty="0" err="1"/>
              <a:t>dict</a:t>
            </a:r>
            <a:r>
              <a:rPr lang="ko-KR" altLang="en-US" dirty="0"/>
              <a:t>등의 객체로써 읽어 들일 수 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JSON</a:t>
            </a:r>
            <a:r>
              <a:rPr lang="ko-KR" altLang="en-US" dirty="0"/>
              <a:t>에 상당하는 객체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정형화하여</a:t>
            </a:r>
            <a:r>
              <a:rPr lang="ko-KR" altLang="en-US" dirty="0"/>
              <a:t> </a:t>
            </a:r>
            <a:r>
              <a:rPr lang="en-US" altLang="ko-KR" dirty="0"/>
              <a:t>JSON</a:t>
            </a:r>
            <a:r>
              <a:rPr lang="ko-KR" altLang="en-US" dirty="0"/>
              <a:t>형식의 파일이나 문자열로써 출력하거나 저장하는 것도 가능하</a:t>
            </a:r>
          </a:p>
          <a:p>
            <a:r>
              <a:rPr lang="ko-KR" altLang="en-US" dirty="0"/>
              <a:t>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19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0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A6D52-74D3-4EF3-C95E-146AFEEE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19201"/>
            <a:ext cx="9405891" cy="387099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5.Request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r>
              <a:rPr lang="ko-KR" altLang="en-US" dirty="0" err="1"/>
              <a:t>파이썬에서</a:t>
            </a:r>
            <a:r>
              <a:rPr lang="ko-KR" altLang="en-US" dirty="0"/>
              <a:t> 간편한 </a:t>
            </a:r>
            <a:r>
              <a:rPr lang="en-US" altLang="ko-KR" dirty="0"/>
              <a:t>HTTP </a:t>
            </a:r>
            <a:r>
              <a:rPr lang="ko-KR" altLang="en-US" dirty="0"/>
              <a:t>요청처리를 위해 사용하기 위한 모듈로 </a:t>
            </a:r>
            <a:r>
              <a:rPr lang="ko-KR" altLang="en-US" dirty="0" err="1"/>
              <a:t>파이썬에서</a:t>
            </a:r>
            <a:r>
              <a:rPr lang="ko-KR" altLang="en-US" dirty="0"/>
              <a:t> 기본으로 지원하는 라이브러리가 아닌 외부에서 개발자가 따로 설치해줘야 하는 외부 라이브러리이다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base</a:t>
            </a:r>
            <a:r>
              <a:rPr lang="ko-KR" altLang="en-US" dirty="0"/>
              <a:t> </a:t>
            </a:r>
            <a:r>
              <a:rPr lang="en-US" altLang="ko-KR" dirty="0"/>
              <a:t>64</a:t>
            </a:r>
            <a:r>
              <a:rPr lang="ko-KR" altLang="en-US" dirty="0"/>
              <a:t> 라이브러리</a:t>
            </a:r>
            <a:endParaRPr lang="en-US" altLang="ko-KR" dirty="0"/>
          </a:p>
          <a:p>
            <a:r>
              <a:rPr lang="ko-KR" altLang="en-US" dirty="0"/>
              <a:t>바이너리 데이터를 문자 코드에 영향을 받지 않는 공통 </a:t>
            </a:r>
            <a:r>
              <a:rPr lang="en-US" altLang="ko-KR" dirty="0"/>
              <a:t>ASCII </a:t>
            </a:r>
            <a:r>
              <a:rPr lang="ko-KR" altLang="en-US" dirty="0"/>
              <a:t>문자로 표현하기 위</a:t>
            </a:r>
          </a:p>
          <a:p>
            <a:r>
              <a:rPr lang="ko-KR" altLang="en-US" dirty="0"/>
              <a:t>해 만들어진 인코딩이다</a:t>
            </a:r>
            <a:r>
              <a:rPr lang="en-US" altLang="ko-KR" dirty="0"/>
              <a:t>. </a:t>
            </a:r>
            <a:r>
              <a:rPr lang="ko-KR" altLang="en-US" dirty="0"/>
              <a:t>네이버 지식</a:t>
            </a:r>
            <a:r>
              <a:rPr lang="en-US" altLang="ko-KR" dirty="0" err="1"/>
              <a:t>iN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r>
              <a:rPr lang="en-US" altLang="ko-KR" dirty="0"/>
              <a:t>URL</a:t>
            </a:r>
            <a:r>
              <a:rPr lang="ko-KR" altLang="en-US" dirty="0"/>
              <a:t>에서 자주 볼 수 있는 형태의 바로 </a:t>
            </a:r>
          </a:p>
          <a:p>
            <a:r>
              <a:rPr lang="ko-KR" altLang="en-US" dirty="0"/>
              <a:t>그것</a:t>
            </a:r>
            <a:r>
              <a:rPr lang="en-US" altLang="ko-KR" dirty="0"/>
              <a:t>. ASCII </a:t>
            </a:r>
            <a:r>
              <a:rPr lang="ko-KR" altLang="en-US" dirty="0"/>
              <a:t>문자 하나가 </a:t>
            </a:r>
            <a:r>
              <a:rPr lang="en-US" altLang="ko-KR" dirty="0"/>
              <a:t>64</a:t>
            </a:r>
            <a:r>
              <a:rPr lang="ko-KR" altLang="en-US" dirty="0"/>
              <a:t>진법의 숫자 하나를 의미하기 때문에 </a:t>
            </a:r>
            <a:r>
              <a:rPr lang="en-US" altLang="ko-KR" dirty="0"/>
              <a:t>BASE64</a:t>
            </a:r>
            <a:r>
              <a:rPr lang="ko-KR" altLang="en-US" dirty="0"/>
              <a:t>라는 이름</a:t>
            </a:r>
          </a:p>
          <a:p>
            <a:r>
              <a:rPr lang="ko-KR" altLang="en-US" dirty="0"/>
              <a:t>을 가졌다</a:t>
            </a:r>
            <a:r>
              <a:rPr lang="en-US" altLang="ko-KR" dirty="0"/>
              <a:t>.</a:t>
            </a:r>
          </a:p>
        </p:txBody>
      </p:sp>
      <p:pic>
        <p:nvPicPr>
          <p:cNvPr id="19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6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956FD1-983A-7710-2A54-B360A68F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19" y="1155484"/>
            <a:ext cx="9405891" cy="1002990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블록체인에서 채굴을 담당하는 </a:t>
            </a:r>
            <a:r>
              <a:rPr lang="en-US" altLang="ko-KR" sz="2800" dirty="0"/>
              <a:t>mIner.py </a:t>
            </a:r>
            <a:r>
              <a:rPr lang="ko-KR" altLang="en-US" sz="2800" dirty="0"/>
              <a:t>파일 작성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609346A-11BC-EB82-909A-AE7913071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80" y="1916695"/>
            <a:ext cx="5498502" cy="3092907"/>
          </a:xfrm>
          <a:prstGeom prst="rect">
            <a:avLst/>
          </a:prstGeom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5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956FD1-983A-7710-2A54-B360A68F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19" y="1155484"/>
            <a:ext cx="9405891" cy="1002990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블록체인에서 암호를 </a:t>
            </a:r>
            <a:r>
              <a:rPr lang="ko-KR" altLang="en-US" sz="2800" dirty="0" err="1"/>
              <a:t>복호화하여</a:t>
            </a:r>
            <a:r>
              <a:rPr lang="ko-KR" altLang="en-US" sz="2800" dirty="0"/>
              <a:t> 지갑의 돈을 저장하는 </a:t>
            </a:r>
            <a:r>
              <a:rPr lang="en-US" altLang="ko-KR" sz="2800" dirty="0"/>
              <a:t>wallet.py </a:t>
            </a:r>
            <a:r>
              <a:rPr lang="ko-KR" altLang="en-US" sz="2800" dirty="0"/>
              <a:t>파일 작성</a:t>
            </a:r>
          </a:p>
        </p:txBody>
      </p:sp>
      <p:pic>
        <p:nvPicPr>
          <p:cNvPr id="19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pic>
        <p:nvPicPr>
          <p:cNvPr id="14" name="내용 개체 틀 13" descr="텍스트이(가) 표시된 사진&#10;&#10;자동 생성된 설명">
            <a:extLst>
              <a:ext uri="{FF2B5EF4-FFF2-40B4-BE49-F238E27FC236}">
                <a16:creationId xmlns:a16="http://schemas.microsoft.com/office/drawing/2014/main" id="{876E0553-D200-096F-F9F3-B7CC411E2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57" y="2018413"/>
            <a:ext cx="5560018" cy="3127511"/>
          </a:xfrm>
        </p:spPr>
      </p:pic>
    </p:spTree>
    <p:extLst>
      <p:ext uri="{BB962C8B-B14F-4D97-AF65-F5344CB8AC3E}">
        <p14:creationId xmlns:p14="http://schemas.microsoft.com/office/powerpoint/2010/main" val="2771349276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13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451579" y="1376053"/>
            <a:ext cx="9405891" cy="100299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2800"/>
              <a:t>Minner.py</a:t>
            </a:r>
            <a:r>
              <a:rPr lang="ko-KR" altLang="en-US" sz="2800"/>
              <a:t>와 </a:t>
            </a:r>
            <a:r>
              <a:rPr lang="en-US" altLang="ko-KR" sz="2800"/>
              <a:t>wallet.py</a:t>
            </a:r>
            <a:r>
              <a:rPr lang="ko-KR" altLang="en-US" sz="2800"/>
              <a:t>에서 공부한 주요 기술</a:t>
            </a:r>
            <a:endParaRPr lang="ko-KR" altLang="en-US" sz="28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724837"/>
            <a:ext cx="9405891" cy="215196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ECDSA(</a:t>
            </a:r>
            <a:r>
              <a:rPr lang="ko-KR" altLang="en-US"/>
              <a:t>타원 곡선 전자 서명 알고리즘</a:t>
            </a:r>
            <a:r>
              <a:rPr lang="en-US" altLang="ko-KR"/>
              <a:t>) </a:t>
            </a:r>
            <a:r>
              <a:rPr lang="ko-KR" altLang="en-US"/>
              <a:t>라이브러리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타원 곡선 알고리즘은 기존에 많이 사용되던 </a:t>
            </a:r>
            <a:r>
              <a:rPr lang="en-US" altLang="ko-KR"/>
              <a:t>RSA</a:t>
            </a:r>
            <a:r>
              <a:rPr lang="ko-KR" altLang="en-US"/>
              <a:t>알고리즘보다 작은용량을 가지면서도 더 빠른 수행능력을 가진 암호화 기술로서 대표적으로 지금 구현하고자 하는 비트코인에서 사용한다</a:t>
            </a:r>
            <a:r>
              <a:rPr lang="en-US" altLang="ko-KR"/>
              <a:t>.  </a:t>
            </a:r>
            <a:r>
              <a:rPr lang="ko-KR" altLang="en-US"/>
              <a:t>해당 라이브러리는 키생성</a:t>
            </a:r>
            <a:r>
              <a:rPr lang="en-US" altLang="ko-KR"/>
              <a:t>, </a:t>
            </a:r>
            <a:r>
              <a:rPr lang="ko-KR" altLang="en-US"/>
              <a:t>인증생성 그리고 확인하는 방식을 제공하며 키 길이가 길수록 더 높은 보안성을 제공하게 된다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19" name="Picture 1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1540" b="-1540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A6D52-74D3-4EF3-C95E-146AFEEE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19201"/>
            <a:ext cx="9405891" cy="3870994"/>
          </a:xfrm>
        </p:spPr>
        <p:txBody>
          <a:bodyPr>
            <a:normAutofit/>
          </a:bodyPr>
          <a:lstStyle/>
          <a:p>
            <a:r>
              <a:rPr lang="en-US" altLang="ko-KR" dirty="0"/>
              <a:t>2. from flask import Flask, request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python </a:t>
            </a:r>
            <a:r>
              <a:rPr lang="ko-KR" altLang="en-US" dirty="0"/>
              <a:t>코드를 통해 서버를 생성한다</a:t>
            </a:r>
            <a:r>
              <a:rPr lang="en-US" altLang="ko-KR" dirty="0"/>
              <a:t>.‎ </a:t>
            </a:r>
            <a:r>
              <a:rPr lang="ko-KR" altLang="en-US" dirty="0"/>
              <a:t>플라스크</a:t>
            </a:r>
            <a:r>
              <a:rPr lang="en-US" altLang="ko-KR" dirty="0"/>
              <a:t>(Flask)</a:t>
            </a:r>
            <a:r>
              <a:rPr lang="ko-KR" altLang="en-US" dirty="0"/>
              <a:t>란 파이썬 웹 어플리케이션을 만드는 프레임 워크로서 간단하게 서버를 구성하기 위해 사용한다</a:t>
            </a:r>
            <a:r>
              <a:rPr lang="en-US" altLang="ko-KR" dirty="0"/>
              <a:t>. </a:t>
            </a:r>
            <a:r>
              <a:rPr lang="ko-KR" altLang="en-US" dirty="0"/>
              <a:t>문서에 따라 특정 컨텍스트에 공공</a:t>
            </a:r>
            <a:r>
              <a:rPr lang="en-US" altLang="ko-KR" dirty="0"/>
              <a:t>(local)</a:t>
            </a:r>
            <a:r>
              <a:rPr lang="ko-KR" altLang="en-US" dirty="0"/>
              <a:t>인 객체에 대한 일종의 프록시이다</a:t>
            </a:r>
            <a:endParaRPr lang="en-US" altLang="ko-KR" dirty="0"/>
          </a:p>
        </p:txBody>
      </p:sp>
      <p:pic>
        <p:nvPicPr>
          <p:cNvPr id="19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1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956FD1-983A-7710-2A54-B360A68F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76053"/>
            <a:ext cx="9405891" cy="1002990"/>
          </a:xfrm>
        </p:spPr>
        <p:txBody>
          <a:bodyPr anchor="ctr">
            <a:normAutofit fontScale="90000"/>
          </a:bodyPr>
          <a:lstStyle/>
          <a:p>
            <a:r>
              <a:rPr lang="ko-KR" altLang="en-US" sz="2800" dirty="0"/>
              <a:t>앞에서 작성한 코드들은 병렬 실행되기 때문에 </a:t>
            </a:r>
            <a:r>
              <a:rPr lang="en-US" altLang="ko-KR" sz="2800" dirty="0"/>
              <a:t>Python IDLE</a:t>
            </a:r>
            <a:r>
              <a:rPr lang="ko-KR" altLang="en-US" sz="2800" dirty="0"/>
              <a:t>에서 실행되지 않는다</a:t>
            </a:r>
            <a:r>
              <a:rPr lang="en-US" altLang="ko-KR" sz="2800" dirty="0"/>
              <a:t>.  </a:t>
            </a:r>
            <a:r>
              <a:rPr lang="ko-KR" altLang="en-US" sz="2800" dirty="0"/>
              <a:t>따라서 콘솔에서 실행하게 되면 다음과 같다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F65D8A6-C6B4-89C3-1B25-C7DBE2563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30" y="2220018"/>
            <a:ext cx="4208840" cy="2595562"/>
          </a:xfrm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638CF7A-3B4E-E256-FA2D-6F5A763F8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46" y="2232606"/>
            <a:ext cx="4569575" cy="2570386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EC95566D-8475-48EF-AEAA-396BD1872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65"/>
              </p:ext>
            </p:extLst>
          </p:nvPr>
        </p:nvGraphicFramePr>
        <p:xfrm>
          <a:off x="2187611" y="4910902"/>
          <a:ext cx="2502678" cy="42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678">
                  <a:extLst>
                    <a:ext uri="{9D8B030D-6E8A-4147-A177-3AD203B41FA5}">
                      <a16:colId xmlns:a16="http://schemas.microsoft.com/office/drawing/2014/main" val="2123947762"/>
                    </a:ext>
                  </a:extLst>
                </a:gridCol>
              </a:tblGrid>
              <a:tr h="429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Minner.py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254933"/>
                  </a:ext>
                </a:extLst>
              </a:tr>
            </a:tbl>
          </a:graphicData>
        </a:graphic>
      </p:graphicFrame>
      <p:graphicFrame>
        <p:nvGraphicFramePr>
          <p:cNvPr id="16" name="표 9">
            <a:extLst>
              <a:ext uri="{FF2B5EF4-FFF2-40B4-BE49-F238E27FC236}">
                <a16:creationId xmlns:a16="http://schemas.microsoft.com/office/drawing/2014/main" id="{F1E60027-EE63-01D2-3944-7A9A6AF9A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59617"/>
              </p:ext>
            </p:extLst>
          </p:nvPr>
        </p:nvGraphicFramePr>
        <p:xfrm>
          <a:off x="7321494" y="4907858"/>
          <a:ext cx="2502678" cy="429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678">
                  <a:extLst>
                    <a:ext uri="{9D8B030D-6E8A-4147-A177-3AD203B41FA5}">
                      <a16:colId xmlns:a16="http://schemas.microsoft.com/office/drawing/2014/main" val="2123947762"/>
                    </a:ext>
                  </a:extLst>
                </a:gridCol>
              </a:tblGrid>
              <a:tr h="429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Wallet.py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254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12942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406</ep:Words>
  <ep:PresentationFormat>와이드스크린</ep:PresentationFormat>
  <ep:Paragraphs>43</ep:Paragraphs>
  <ep:Slides>14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갤러리</vt:lpstr>
      <vt:lpstr>20184219  서인혁 발표</vt:lpstr>
      <vt:lpstr>블록체인 구성 전 알고 이해해야 할 라이브러리(모듈) 목록</vt:lpstr>
      <vt:lpstr>슬라이드 3</vt:lpstr>
      <vt:lpstr>슬라이드 4</vt:lpstr>
      <vt:lpstr>블록체인에서 채굴을 담당하는 mIner.py 파일 작성</vt:lpstr>
      <vt:lpstr>블록체인에서 암호를 복호화하여 지갑의 돈을 저장하는 wallet.py 파일 작성</vt:lpstr>
      <vt:lpstr>Minner.py와 wallet.py에서 공부한 주요 기술</vt:lpstr>
      <vt:lpstr>슬라이드 8</vt:lpstr>
      <vt:lpstr>앞에서 작성한 코드들은 병렬 실행되기 때문에 Python IDLE에서 실행되지 않는다.  따라서 콘솔에서 실행하게 되면 다음과 같다.</vt:lpstr>
      <vt:lpstr>마지막으로 이를 파이썬GUI를 통해 구현하게 되면 다음과 같다.(python idle)</vt:lpstr>
      <vt:lpstr>마지막으로 이를 파이썬GUI를 통해 구현하게 되면 다음과 같다.(python gui)  다음장에….</vt:lpstr>
      <vt:lpstr>슬라이드 12</vt:lpstr>
      <vt:lpstr>Python gui란?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2022-05-26T09:23:46.000</dcterms:created>
  <dc:creator>서 인혁</dc:creator>
  <cp:lastModifiedBy>inhyu</cp:lastModifiedBy>
  <dcterms:modified xsi:type="dcterms:W3CDTF">2022-07-10T12:32:16.571</dcterms:modified>
  <cp:revision>2</cp:revision>
  <dc:title>20184219 서인혁 발표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